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76" r:id="rId1"/>
  </p:sldMasterIdLst>
  <p:sldIdLst>
    <p:sldId id="257" r:id="rId2"/>
    <p:sldId id="258" r:id="rId3"/>
    <p:sldId id="263" r:id="rId4"/>
    <p:sldId id="259" r:id="rId5"/>
    <p:sldId id="264" r:id="rId6"/>
    <p:sldId id="260" r:id="rId7"/>
    <p:sldId id="265" r:id="rId8"/>
    <p:sldId id="261" r:id="rId9"/>
    <p:sldId id="266" r:id="rId10"/>
    <p:sldId id="262" r:id="rId11"/>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12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FFD12B-2E66-4C4F-81EC-5C12B228B916}" type="datetimeFigureOut">
              <a:rPr lang="ar-JO" smtClean="0"/>
              <a:t>08/06/1438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C81062B-F393-4F30-A6E9-473D89A1B989}" type="slidenum">
              <a:rPr lang="ar-JO" smtClean="0"/>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FD12B-2E66-4C4F-81EC-5C12B228B916}" type="datetimeFigureOut">
              <a:rPr lang="ar-JO" smtClean="0"/>
              <a:t>08/06/1438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C81062B-F393-4F30-A6E9-473D89A1B989}" type="slidenum">
              <a:rPr lang="ar-JO" smtClean="0"/>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FD12B-2E66-4C4F-81EC-5C12B228B916}" type="datetimeFigureOut">
              <a:rPr lang="ar-JO" smtClean="0"/>
              <a:t>08/06/1438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C81062B-F393-4F30-A6E9-473D89A1B989}" type="slidenum">
              <a:rPr lang="ar-JO" smtClean="0"/>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FD12B-2E66-4C4F-81EC-5C12B228B916}" type="datetimeFigureOut">
              <a:rPr lang="ar-JO" smtClean="0"/>
              <a:t>08/06/1438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C81062B-F393-4F30-A6E9-473D89A1B989}" type="slidenum">
              <a:rPr lang="ar-JO" smtClean="0"/>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FD12B-2E66-4C4F-81EC-5C12B228B916}" type="datetimeFigureOut">
              <a:rPr lang="ar-JO" smtClean="0"/>
              <a:t>08/06/1438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C81062B-F393-4F30-A6E9-473D89A1B989}" type="slidenum">
              <a:rPr lang="ar-JO" smtClean="0"/>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FFD12B-2E66-4C4F-81EC-5C12B228B916}" type="datetimeFigureOut">
              <a:rPr lang="ar-JO" smtClean="0"/>
              <a:t>08/06/1438</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C81062B-F393-4F30-A6E9-473D89A1B989}" type="slidenum">
              <a:rPr lang="ar-JO" smtClean="0"/>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FD12B-2E66-4C4F-81EC-5C12B228B916}" type="datetimeFigureOut">
              <a:rPr lang="ar-JO" smtClean="0"/>
              <a:t>08/06/1438</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9C81062B-F393-4F30-A6E9-473D89A1B989}" type="slidenum">
              <a:rPr lang="ar-JO" smtClean="0"/>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FD12B-2E66-4C4F-81EC-5C12B228B916}" type="datetimeFigureOut">
              <a:rPr lang="ar-JO" smtClean="0"/>
              <a:t>08/06/1438</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9C81062B-F393-4F30-A6E9-473D89A1B989}" type="slidenum">
              <a:rPr lang="ar-JO" smtClean="0"/>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FD12B-2E66-4C4F-81EC-5C12B228B916}" type="datetimeFigureOut">
              <a:rPr lang="ar-JO" smtClean="0"/>
              <a:t>08/06/1438</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9C81062B-F393-4F30-A6E9-473D89A1B989}" type="slidenum">
              <a:rPr lang="ar-JO" smtClean="0"/>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FD12B-2E66-4C4F-81EC-5C12B228B916}" type="datetimeFigureOut">
              <a:rPr lang="ar-JO" smtClean="0"/>
              <a:t>08/06/1438</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C81062B-F393-4F30-A6E9-473D89A1B989}" type="slidenum">
              <a:rPr lang="ar-JO" smtClean="0"/>
              <a:t>‹#›</a:t>
            </a:fld>
            <a:endParaRPr lang="ar-JO"/>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4FFD12B-2E66-4C4F-81EC-5C12B228B916}" type="datetimeFigureOut">
              <a:rPr lang="ar-JO" smtClean="0"/>
              <a:t>08/06/1438</a:t>
            </a:fld>
            <a:endParaRPr lang="ar-JO"/>
          </a:p>
        </p:txBody>
      </p:sp>
      <p:sp>
        <p:nvSpPr>
          <p:cNvPr id="9" name="Slide Number Placeholder 8"/>
          <p:cNvSpPr>
            <a:spLocks noGrp="1"/>
          </p:cNvSpPr>
          <p:nvPr>
            <p:ph type="sldNum" sz="quarter" idx="11"/>
          </p:nvPr>
        </p:nvSpPr>
        <p:spPr/>
        <p:txBody>
          <a:bodyPr/>
          <a:lstStyle/>
          <a:p>
            <a:fld id="{9C81062B-F393-4F30-A6E9-473D89A1B989}" type="slidenum">
              <a:rPr lang="ar-JO" smtClean="0"/>
              <a:t>‹#›</a:t>
            </a:fld>
            <a:endParaRPr lang="ar-JO"/>
          </a:p>
        </p:txBody>
      </p:sp>
      <p:sp>
        <p:nvSpPr>
          <p:cNvPr id="10" name="Footer Placeholder 9"/>
          <p:cNvSpPr>
            <a:spLocks noGrp="1"/>
          </p:cNvSpPr>
          <p:nvPr>
            <p:ph type="ftr" sz="quarter" idx="12"/>
          </p:nvPr>
        </p:nvSpPr>
        <p:spPr/>
        <p:txBody>
          <a:bodyPr/>
          <a:lstStyle/>
          <a:p>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C81062B-F393-4F30-A6E9-473D89A1B989}" type="slidenum">
              <a:rPr lang="ar-JO" smtClean="0"/>
              <a:t>‹#›</a:t>
            </a:fld>
            <a:endParaRPr lang="ar-JO"/>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JO"/>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4FFD12B-2E66-4C4F-81EC-5C12B228B916}" type="datetimeFigureOut">
              <a:rPr lang="ar-JO" smtClean="0"/>
              <a:t>08/06/1438</a:t>
            </a:fld>
            <a:endParaRPr lang="ar-JO"/>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JO" sz="3600" b="1" dirty="0">
                <a:solidFill>
                  <a:srgbClr val="002060"/>
                </a:solidFill>
                <a:effectLst>
                  <a:outerShdw blurRad="38100" dist="38100" dir="2700000" algn="tl">
                    <a:srgbClr val="000000">
                      <a:alpha val="43137"/>
                    </a:srgbClr>
                  </a:outerShdw>
                </a:effectLst>
              </a:rPr>
              <a:t>الاستغلال الامثل للموارد الطبيعية </a:t>
            </a:r>
          </a:p>
        </p:txBody>
      </p:sp>
      <p:sp>
        <p:nvSpPr>
          <p:cNvPr id="3" name="Content Placeholder 2"/>
          <p:cNvSpPr>
            <a:spLocks noGrp="1"/>
          </p:cNvSpPr>
          <p:nvPr>
            <p:ph idx="1"/>
          </p:nvPr>
        </p:nvSpPr>
        <p:spPr/>
        <p:txBody>
          <a:bodyPr>
            <a:normAutofit/>
          </a:bodyPr>
          <a:lstStyle/>
          <a:p>
            <a:pPr marL="36576" indent="0" algn="justLow">
              <a:buNone/>
            </a:pPr>
            <a:r>
              <a:rPr lang="ar-JO" sz="3200" dirty="0"/>
              <a:t>تعد البيئة المحيط الذي يعيش فيه الانسان ويستغله  ليستمد منه مقومات حياته المختلفة التي تسهم في تحقيق النمو الاقتصادي والاجتماعي كما تسهم التنمية المستدامة باستغلالها للموارد الطبيعية في تلبية حاجات السكان دون الاضرار بحقوق اجيال المستقبل من خلال الاستغلال العقلاني للموارد الطبيعية ولن تتمكن المجتمعات البشرية من حماية الموارد الطبيعية ، إلا إذا تضافرت جهود الافراد والمؤسسات الحكومية والمجمعيات لتوعية المواطنين ، وسن قوانين صارمة بحق المخالفين .</a:t>
            </a:r>
            <a:endParaRPr lang="en-US" sz="3200" dirty="0"/>
          </a:p>
          <a:p>
            <a:pPr marL="36576" indent="0" algn="justLow">
              <a:buNone/>
            </a:pPr>
            <a:endParaRPr lang="ar-JO" sz="3200" dirty="0"/>
          </a:p>
        </p:txBody>
      </p:sp>
    </p:spTree>
    <p:extLst>
      <p:ext uri="{BB962C8B-B14F-4D97-AF65-F5344CB8AC3E}">
        <p14:creationId xmlns:p14="http://schemas.microsoft.com/office/powerpoint/2010/main" val="29427635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r"/>
            <a:r>
              <a:rPr lang="ar-JO" sz="4800" b="1" dirty="0">
                <a:solidFill>
                  <a:srgbClr val="FF0000"/>
                </a:solidFill>
                <a:effectLst>
                  <a:outerShdw blurRad="38100" dist="38100" dir="2700000" algn="tl">
                    <a:srgbClr val="000000">
                      <a:alpha val="43137"/>
                    </a:srgbClr>
                  </a:outerShdw>
                </a:effectLst>
              </a:rPr>
              <a:t>مصادر الطاقة</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8760"/>
            <a:ext cx="7467600" cy="5112568"/>
          </a:xfrm>
        </p:spPr>
        <p:txBody>
          <a:bodyPr>
            <a:normAutofit/>
          </a:bodyPr>
          <a:lstStyle/>
          <a:p>
            <a:pPr lvl="0"/>
            <a:r>
              <a:rPr lang="ar-JO" dirty="0"/>
              <a:t>نستطيع المحافظة على مصادر الطاقة ، وتنمية استغلالها من خلال عدة طرق : منها :</a:t>
            </a:r>
            <a:endParaRPr lang="en-US" dirty="0"/>
          </a:p>
          <a:p>
            <a:pPr lvl="0"/>
            <a:r>
              <a:rPr lang="ar-JO" dirty="0"/>
              <a:t>استخدام مصادر الطاقة الدائمة كطاقة الرياح ، وطاقة المياه ، والطاقة الشمسية ، اذ تمثل مصادر الطاقة دائمة لا تنضب ، ويسعى الاردن – كمعظم دول العالم الى توفير الطاقة الكهربائية من خلال تركيب الخلايا الشمسية ومراوح الهواء بمختلف المناطق الملائمة .</a:t>
            </a:r>
            <a:endParaRPr lang="en-US" dirty="0"/>
          </a:p>
          <a:p>
            <a:pPr lvl="0"/>
            <a:r>
              <a:rPr lang="ar-JO" dirty="0"/>
              <a:t>الاستخدام الفعال للطاقة باستخدام كمية اقل من الطاقة </a:t>
            </a:r>
            <a:r>
              <a:rPr lang="ar-JO" dirty="0" err="1"/>
              <a:t>لاداء</a:t>
            </a:r>
            <a:r>
              <a:rPr lang="ar-JO" dirty="0"/>
              <a:t> نفس الوظيفة مثل تركيب العزل الحراري في المنازل ، واستخدام مصابيح توفير الطاقة </a:t>
            </a:r>
            <a:r>
              <a:rPr lang="ar-JO" dirty="0" smtClean="0"/>
              <a:t>.</a:t>
            </a:r>
          </a:p>
          <a:p>
            <a:pPr lvl="0"/>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365104"/>
            <a:ext cx="6336704" cy="2184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45123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JO" sz="2400" b="1" dirty="0">
                <a:solidFill>
                  <a:srgbClr val="FF0000"/>
                </a:solidFill>
              </a:rPr>
              <a:t>العوامل المؤثرة في استغلال الموارد </a:t>
            </a:r>
            <a:r>
              <a:rPr lang="ar-JO" sz="2400" b="1" dirty="0" smtClean="0">
                <a:solidFill>
                  <a:srgbClr val="FF0000"/>
                </a:solidFill>
              </a:rPr>
              <a:t>الطبيعية</a:t>
            </a:r>
            <a:endParaRPr lang="ar-JO" sz="2400" dirty="0">
              <a:solidFill>
                <a:srgbClr val="FF0000"/>
              </a:solidFill>
            </a:endParaRPr>
          </a:p>
        </p:txBody>
      </p:sp>
      <p:sp>
        <p:nvSpPr>
          <p:cNvPr id="3" name="Content Placeholder 2"/>
          <p:cNvSpPr>
            <a:spLocks noGrp="1"/>
          </p:cNvSpPr>
          <p:nvPr>
            <p:ph idx="1"/>
          </p:nvPr>
        </p:nvSpPr>
        <p:spPr>
          <a:xfrm>
            <a:off x="457200" y="1268760"/>
            <a:ext cx="7467600" cy="5112568"/>
          </a:xfrm>
        </p:spPr>
        <p:txBody>
          <a:bodyPr>
            <a:normAutofit/>
          </a:bodyPr>
          <a:lstStyle/>
          <a:p>
            <a:pPr marL="36576" indent="0">
              <a:buNone/>
            </a:pPr>
            <a:r>
              <a:rPr lang="ar-JO" dirty="0"/>
              <a:t>يقصد باستغلال الموارد : استخدام الانسان للموارد الموجودة في الطبيعة وفق حاجاته دون احداث ضرر فيها والحفاظ عليها </a:t>
            </a:r>
            <a:r>
              <a:rPr lang="ar-JO" dirty="0" err="1"/>
              <a:t>للاجيال</a:t>
            </a:r>
            <a:r>
              <a:rPr lang="ar-JO" dirty="0"/>
              <a:t> القادمة ومن العوامل المؤثرة في استغلال الموارد الطبيعية :</a:t>
            </a:r>
            <a:endParaRPr lang="en-US" dirty="0"/>
          </a:p>
          <a:p>
            <a:pPr marL="36576" lvl="0" indent="0">
              <a:buNone/>
            </a:pPr>
            <a:r>
              <a:rPr lang="ar-JO" b="1" dirty="0">
                <a:solidFill>
                  <a:srgbClr val="FF0000"/>
                </a:solidFill>
              </a:rPr>
              <a:t>طبيعة المورد </a:t>
            </a:r>
            <a:endParaRPr lang="en-US" b="1" dirty="0">
              <a:solidFill>
                <a:srgbClr val="FF0000"/>
              </a:solidFill>
            </a:endParaRPr>
          </a:p>
          <a:p>
            <a:pPr marL="36576" indent="0">
              <a:buNone/>
            </a:pPr>
            <a:r>
              <a:rPr lang="ar-JO" dirty="0"/>
              <a:t>وتتمثل في خصائصه ، وكميته ، ونوعيته ، ودرجة وفرته ، ومدى ملاءمته للاستغلال من قبل الانسان . </a:t>
            </a:r>
            <a:endParaRPr lang="en-US" dirty="0"/>
          </a:p>
          <a:p>
            <a:pPr marL="36576" lvl="0" indent="0">
              <a:buNone/>
            </a:pPr>
            <a:r>
              <a:rPr lang="ar-JO" b="1" dirty="0">
                <a:solidFill>
                  <a:srgbClr val="FF0000"/>
                </a:solidFill>
              </a:rPr>
              <a:t>السكان </a:t>
            </a:r>
            <a:endParaRPr lang="en-US" b="1" dirty="0">
              <a:solidFill>
                <a:srgbClr val="FF0000"/>
              </a:solidFill>
            </a:endParaRPr>
          </a:p>
          <a:p>
            <a:pPr marL="36576" indent="0">
              <a:buNone/>
            </a:pPr>
            <a:r>
              <a:rPr lang="ar-JO" dirty="0"/>
              <a:t>زيادة اعداد السكان وارتفاع المستوى المعيشي ، يزيد الطلب على استغلال الموارد الطبيعية . </a:t>
            </a:r>
            <a:endParaRPr lang="en-US" dirty="0"/>
          </a:p>
          <a:p>
            <a:pPr marL="36576" lvl="0" indent="0">
              <a:buNone/>
            </a:pPr>
            <a:r>
              <a:rPr lang="ar-JO" b="1" dirty="0">
                <a:solidFill>
                  <a:srgbClr val="FF0000"/>
                </a:solidFill>
              </a:rPr>
              <a:t>المستوى </a:t>
            </a:r>
            <a:r>
              <a:rPr lang="ar-JO" b="1" dirty="0" smtClean="0">
                <a:solidFill>
                  <a:srgbClr val="FF0000"/>
                </a:solidFill>
              </a:rPr>
              <a:t>التقني</a:t>
            </a:r>
          </a:p>
          <a:p>
            <a:pPr marL="36576" lvl="0" indent="0">
              <a:buNone/>
            </a:pPr>
            <a:r>
              <a:rPr lang="ar-JO" dirty="0" smtClean="0"/>
              <a:t> </a:t>
            </a:r>
            <a:r>
              <a:rPr lang="ar-JO" dirty="0"/>
              <a:t>تساعد درجة التقدم التقني والعملي في الدولة في استغلال الموارد بشكل افضل . </a:t>
            </a:r>
            <a:endParaRPr lang="en-US" dirty="0"/>
          </a:p>
          <a:p>
            <a:pPr marL="36576" lvl="0" indent="0">
              <a:buNone/>
            </a:pPr>
            <a:r>
              <a:rPr lang="ar-JO" b="1" dirty="0">
                <a:solidFill>
                  <a:srgbClr val="FF0000"/>
                </a:solidFill>
              </a:rPr>
              <a:t>التكلفة </a:t>
            </a:r>
            <a:endParaRPr lang="en-US" b="1" dirty="0">
              <a:solidFill>
                <a:srgbClr val="FF0000"/>
              </a:solidFill>
            </a:endParaRPr>
          </a:p>
          <a:p>
            <a:pPr marL="36576" indent="0">
              <a:buNone/>
            </a:pPr>
            <a:r>
              <a:rPr lang="ar-JO" dirty="0"/>
              <a:t>يبدا الانسان باستغلال المورد اذا كانت تكلفة قلية </a:t>
            </a:r>
            <a:endParaRPr lang="en-US" dirty="0"/>
          </a:p>
        </p:txBody>
      </p:sp>
    </p:spTree>
    <p:extLst>
      <p:ext uri="{BB962C8B-B14F-4D97-AF65-F5344CB8AC3E}">
        <p14:creationId xmlns:p14="http://schemas.microsoft.com/office/powerpoint/2010/main" val="340018265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3491433"/>
            <a:ext cx="4176464" cy="317792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88640"/>
            <a:ext cx="3854202" cy="31683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501008"/>
            <a:ext cx="3802597" cy="31683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188640"/>
            <a:ext cx="4176464" cy="3168350"/>
          </a:xfrm>
          <a:prstGeom prst="rect">
            <a:avLst/>
          </a:prstGeom>
        </p:spPr>
      </p:pic>
    </p:spTree>
    <p:extLst>
      <p:ext uri="{BB962C8B-B14F-4D97-AF65-F5344CB8AC3E}">
        <p14:creationId xmlns:p14="http://schemas.microsoft.com/office/powerpoint/2010/main" val="380634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JO" sz="3600" b="1" dirty="0">
                <a:effectLst>
                  <a:outerShdw blurRad="38100" dist="38100" dir="2700000" algn="tl">
                    <a:srgbClr val="000000">
                      <a:alpha val="43137"/>
                    </a:srgbClr>
                  </a:outerShdw>
                </a:effectLst>
              </a:rPr>
              <a:t>مؤشرات الأمثل للموارد الطبيعية </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8760"/>
            <a:ext cx="7467600" cy="5112568"/>
          </a:xfrm>
        </p:spPr>
        <p:txBody>
          <a:bodyPr>
            <a:normAutofit/>
          </a:bodyPr>
          <a:lstStyle/>
          <a:p>
            <a:pPr lvl="0"/>
            <a:r>
              <a:rPr lang="ar-JO" b="1" dirty="0">
                <a:solidFill>
                  <a:srgbClr val="FF0000"/>
                </a:solidFill>
                <a:effectLst>
                  <a:outerShdw blurRad="38100" dist="38100" dir="2700000" algn="tl">
                    <a:srgbClr val="000000">
                      <a:alpha val="43137"/>
                    </a:srgbClr>
                  </a:outerShdw>
                </a:effectLst>
              </a:rPr>
              <a:t>الموارد الزراعية </a:t>
            </a:r>
            <a:endParaRPr lang="en-US" b="1" dirty="0">
              <a:solidFill>
                <a:srgbClr val="FF0000"/>
              </a:solidFill>
              <a:effectLst>
                <a:outerShdw blurRad="38100" dist="38100" dir="2700000" algn="tl">
                  <a:srgbClr val="000000">
                    <a:alpha val="43137"/>
                  </a:srgbClr>
                </a:outerShdw>
              </a:effectLst>
            </a:endParaRPr>
          </a:p>
          <a:p>
            <a:r>
              <a:rPr lang="ar-JO" dirty="0"/>
              <a:t>نستطيع المحافظة على الموارد الزراعية ، وتنمية استغلالها بعدة طرق ، منها : </a:t>
            </a:r>
            <a:endParaRPr lang="en-US" dirty="0"/>
          </a:p>
          <a:p>
            <a:pPr lvl="0"/>
            <a:r>
              <a:rPr lang="ar-JO" dirty="0"/>
              <a:t>الزراعة الكنتورية : يقصد بها زراعة الاراضي قليلة الانحدار ذات التربة العميقة بالمحاصيل الحقلية ، على طول الحراثة الموازية لخطوط الكنتور ، اذا تسهم في تقليل جريان الماء على السفوح الجبلية ، وتحافظ على التربة من الانجراف .</a:t>
            </a:r>
            <a:endParaRPr lang="en-US" dirty="0"/>
          </a:p>
          <a:p>
            <a:pPr lvl="0"/>
            <a:r>
              <a:rPr lang="ar-JO" b="1" dirty="0" smtClean="0">
                <a:solidFill>
                  <a:srgbClr val="FF0000"/>
                </a:solidFill>
              </a:rPr>
              <a:t>الدورة </a:t>
            </a:r>
            <a:r>
              <a:rPr lang="ar-JO" b="1" dirty="0">
                <a:solidFill>
                  <a:srgbClr val="FF0000"/>
                </a:solidFill>
              </a:rPr>
              <a:t>الزراعية </a:t>
            </a:r>
            <a:r>
              <a:rPr lang="ar-JO" dirty="0"/>
              <a:t>: وتكون بزراعة مجموعة من المحاصيل ، بتعاقب منتظم لعدد من السنوات ، طبقا لنظام معين ، مما يسهم في موازنة استهلاك العناصر الغذائية ، والاحتفاظ بخصوبة التربة .</a:t>
            </a:r>
          </a:p>
          <a:p>
            <a:pPr lvl="0"/>
            <a:endParaRPr lang="ar-JO" dirty="0"/>
          </a:p>
          <a:p>
            <a:pPr lvl="0"/>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4797152"/>
            <a:ext cx="3304659" cy="18975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4797152"/>
            <a:ext cx="3096344" cy="1897562"/>
          </a:xfrm>
          <a:prstGeom prst="rect">
            <a:avLst/>
          </a:prstGeom>
        </p:spPr>
      </p:pic>
    </p:spTree>
    <p:extLst>
      <p:ext uri="{BB962C8B-B14F-4D97-AF65-F5344CB8AC3E}">
        <p14:creationId xmlns:p14="http://schemas.microsoft.com/office/powerpoint/2010/main" val="3145889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7467600" cy="5112568"/>
          </a:xfrm>
        </p:spPr>
        <p:txBody>
          <a:bodyPr>
            <a:normAutofit/>
          </a:bodyPr>
          <a:lstStyle/>
          <a:p>
            <a:pPr lvl="0"/>
            <a:endParaRPr lang="ar-JO" dirty="0"/>
          </a:p>
          <a:p>
            <a:pPr marL="114300" indent="0">
              <a:buNone/>
            </a:pPr>
            <a:r>
              <a:rPr lang="ar-JO" sz="3200" b="1" dirty="0" err="1" smtClean="0">
                <a:solidFill>
                  <a:srgbClr val="FF0000"/>
                </a:solidFill>
              </a:rPr>
              <a:t>مصدات</a:t>
            </a:r>
            <a:r>
              <a:rPr lang="ar-JO" sz="3200" b="1" dirty="0" smtClean="0">
                <a:solidFill>
                  <a:srgbClr val="FF0000"/>
                </a:solidFill>
              </a:rPr>
              <a:t> الرياح :</a:t>
            </a:r>
          </a:p>
          <a:p>
            <a:r>
              <a:rPr lang="ar-JO" dirty="0" smtClean="0"/>
              <a:t> وتمثل صفات أو عدة صفوف من الاشجار والشجيرات التي تزرع حول الحقول ، وتكمن اهميتها سرعة الرياح امام وخلف المصد ، وتقلل من ضرر الرياح الشديدة المتمثل بكسر فروع النباتات والاشجار ، وسقوط الاوراق والثمار والازهار .</a:t>
            </a:r>
            <a:endParaRPr lang="en-US" dirty="0" smtClean="0"/>
          </a:p>
          <a:p>
            <a:pPr lvl="0"/>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655075"/>
            <a:ext cx="3600400" cy="34240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655075"/>
            <a:ext cx="3600400" cy="3424039"/>
          </a:xfrm>
          <a:prstGeom prst="rect">
            <a:avLst/>
          </a:prstGeom>
        </p:spPr>
      </p:pic>
    </p:spTree>
    <p:extLst>
      <p:ext uri="{BB962C8B-B14F-4D97-AF65-F5344CB8AC3E}">
        <p14:creationId xmlns:p14="http://schemas.microsoft.com/office/powerpoint/2010/main" val="1068006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ar-JO" sz="3200" b="1" dirty="0">
                <a:solidFill>
                  <a:srgbClr val="FF0000"/>
                </a:solidFill>
                <a:effectLst>
                  <a:outerShdw blurRad="38100" dist="38100" dir="2700000" algn="tl">
                    <a:srgbClr val="000000">
                      <a:alpha val="43137"/>
                    </a:srgbClr>
                  </a:outerShdw>
                </a:effectLst>
              </a:rPr>
              <a:t>الموارد المائية </a:t>
            </a:r>
            <a:endParaRPr lang="en-US" sz="32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8760"/>
            <a:ext cx="7467600" cy="5112568"/>
          </a:xfrm>
        </p:spPr>
        <p:txBody>
          <a:bodyPr>
            <a:normAutofit/>
          </a:bodyPr>
          <a:lstStyle/>
          <a:p>
            <a:r>
              <a:rPr lang="ar-JO" dirty="0"/>
              <a:t>يتمثل الاستخدام الامثل للموارد المائية ، بترشيد استهلاكها ، والمحافظة عليها من التلوث ، ومن مظاهر ذلك :</a:t>
            </a:r>
            <a:endParaRPr lang="en-US" dirty="0"/>
          </a:p>
          <a:p>
            <a:pPr lvl="0"/>
            <a:r>
              <a:rPr lang="ar-JO" dirty="0"/>
              <a:t>استخدام طرق الري الحديثة : مثل التنقيط ، والرشاشات .</a:t>
            </a:r>
            <a:endParaRPr lang="en-US" dirty="0"/>
          </a:p>
          <a:p>
            <a:pPr lvl="0"/>
            <a:r>
              <a:rPr lang="ar-JO" dirty="0"/>
              <a:t>توعية الافراد بأهمية المحافظة على المياه .</a:t>
            </a:r>
            <a:endParaRPr lang="en-US" dirty="0"/>
          </a:p>
          <a:p>
            <a:pPr lvl="0"/>
            <a:r>
              <a:rPr lang="ar-JO" dirty="0"/>
              <a:t>تجديد شبكات المياه باستمرار .</a:t>
            </a:r>
            <a:endParaRPr lang="en-US" dirty="0"/>
          </a:p>
          <a:p>
            <a:pPr lvl="0"/>
            <a:r>
              <a:rPr lang="ar-JO" dirty="0"/>
              <a:t>الحصاد المائي : اي تجميع مياه الامطار ، مثال ذلك الحفائر الترابية في المناطق الصحراوية ، مثل سد البرقع </a:t>
            </a:r>
            <a:r>
              <a:rPr lang="ar-JO" dirty="0" smtClean="0"/>
              <a:t>.</a:t>
            </a:r>
          </a:p>
          <a:p>
            <a:pPr lvl="0"/>
            <a:r>
              <a:rPr lang="ar-JO" dirty="0" smtClean="0"/>
              <a:t>بناء السدود ، ومن اهم السدود في الاردن : سد الملك طلال ، وسد وادي شعيب ، وسد وادي العرب .</a:t>
            </a:r>
            <a:endParaRPr lang="en-US" dirty="0"/>
          </a:p>
        </p:txBody>
      </p:sp>
    </p:spTree>
    <p:extLst>
      <p:ext uri="{BB962C8B-B14F-4D97-AF65-F5344CB8AC3E}">
        <p14:creationId xmlns:p14="http://schemas.microsoft.com/office/powerpoint/2010/main" val="261838087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7467600" cy="5112568"/>
          </a:xfrm>
        </p:spPr>
        <p:txBody>
          <a:bodyPr>
            <a:normAutofit/>
          </a:bodyPr>
          <a:lstStyle/>
          <a:p>
            <a:pPr lvl="0"/>
            <a:r>
              <a:rPr lang="ar-JO" sz="2400" b="1" dirty="0" smtClean="0">
                <a:solidFill>
                  <a:srgbClr val="002060"/>
                </a:solidFill>
              </a:rPr>
              <a:t>بناء السدود ، ومن اهم السدود في الاردن : سد الملك طلال ، وسد وادي شعيب ، وسد وادي العرب .</a:t>
            </a:r>
          </a:p>
          <a:p>
            <a:pPr lvl="0"/>
            <a:endParaRPr lang="en-US" sz="2400" b="1"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412776"/>
            <a:ext cx="3072382" cy="20038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412776"/>
            <a:ext cx="3168352" cy="2003869"/>
          </a:xfrm>
          <a:prstGeom prst="rect">
            <a:avLst/>
          </a:prstGeom>
        </p:spPr>
      </p:pic>
      <p:sp>
        <p:nvSpPr>
          <p:cNvPr id="7" name="TextBox 6"/>
          <p:cNvSpPr txBox="1"/>
          <p:nvPr/>
        </p:nvSpPr>
        <p:spPr>
          <a:xfrm>
            <a:off x="1230524" y="3460358"/>
            <a:ext cx="1593706" cy="400110"/>
          </a:xfrm>
          <a:prstGeom prst="rect">
            <a:avLst/>
          </a:prstGeom>
          <a:noFill/>
        </p:spPr>
        <p:txBody>
          <a:bodyPr wrap="none" rtlCol="1">
            <a:spAutoFit/>
          </a:bodyPr>
          <a:lstStyle/>
          <a:p>
            <a:r>
              <a:rPr lang="ar-JO" sz="2000" b="1" dirty="0" smtClean="0">
                <a:solidFill>
                  <a:srgbClr val="FF0000"/>
                </a:solidFill>
                <a:effectLst>
                  <a:outerShdw blurRad="38100" dist="38100" dir="2700000" algn="tl">
                    <a:srgbClr val="000000">
                      <a:alpha val="43137"/>
                    </a:srgbClr>
                  </a:outerShdw>
                </a:effectLst>
              </a:rPr>
              <a:t>وسد وادي شعيب</a:t>
            </a:r>
            <a:endParaRPr lang="ar-JO" sz="20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5473843" y="3460358"/>
            <a:ext cx="1382109" cy="400110"/>
          </a:xfrm>
          <a:prstGeom prst="rect">
            <a:avLst/>
          </a:prstGeom>
          <a:noFill/>
        </p:spPr>
        <p:txBody>
          <a:bodyPr wrap="none" rtlCol="1">
            <a:spAutoFit/>
          </a:bodyPr>
          <a:lstStyle/>
          <a:p>
            <a:pPr algn="l" rtl="0"/>
            <a:r>
              <a:rPr lang="ar-JO" sz="2000" b="1" dirty="0" smtClean="0">
                <a:solidFill>
                  <a:srgbClr val="FF0000"/>
                </a:solidFill>
                <a:effectLst>
                  <a:outerShdw blurRad="38100" dist="38100" dir="2700000" algn="tl">
                    <a:srgbClr val="000000">
                      <a:alpha val="43137"/>
                    </a:srgbClr>
                  </a:outerShdw>
                </a:effectLst>
              </a:rPr>
              <a:t>سد الملك طلال</a:t>
            </a:r>
            <a:endParaRPr lang="ar-JO" sz="2000" b="1" dirty="0">
              <a:solidFill>
                <a:srgbClr val="FF0000"/>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672" y="3809867"/>
            <a:ext cx="4080495" cy="1943093"/>
          </a:xfrm>
          <a:prstGeom prst="rect">
            <a:avLst/>
          </a:prstGeom>
        </p:spPr>
      </p:pic>
      <p:sp>
        <p:nvSpPr>
          <p:cNvPr id="10" name="TextBox 9"/>
          <p:cNvSpPr txBox="1"/>
          <p:nvPr/>
        </p:nvSpPr>
        <p:spPr>
          <a:xfrm>
            <a:off x="3098634" y="5939988"/>
            <a:ext cx="1596912" cy="400110"/>
          </a:xfrm>
          <a:prstGeom prst="rect">
            <a:avLst/>
          </a:prstGeom>
          <a:noFill/>
        </p:spPr>
        <p:txBody>
          <a:bodyPr wrap="none" rtlCol="1">
            <a:spAutoFit/>
          </a:bodyPr>
          <a:lstStyle/>
          <a:p>
            <a:pPr algn="l" rtl="0"/>
            <a:r>
              <a:rPr lang="ar-JO" sz="2000" b="1" dirty="0" smtClean="0">
                <a:solidFill>
                  <a:srgbClr val="FF0000"/>
                </a:solidFill>
                <a:effectLst>
                  <a:outerShdw blurRad="38100" dist="38100" dir="2700000" algn="tl">
                    <a:srgbClr val="000000">
                      <a:alpha val="43137"/>
                    </a:srgbClr>
                  </a:outerShdw>
                </a:effectLst>
              </a:rPr>
              <a:t>وسد وادي العرب</a:t>
            </a:r>
            <a:endParaRPr lang="ar-JO" sz="2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2984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r"/>
            <a:r>
              <a:rPr lang="ar-JO" sz="4000" b="1" dirty="0">
                <a:solidFill>
                  <a:srgbClr val="FF0000"/>
                </a:solidFill>
                <a:effectLst>
                  <a:outerShdw blurRad="38100" dist="38100" dir="2700000" algn="tl">
                    <a:srgbClr val="000000">
                      <a:alpha val="43137"/>
                    </a:srgbClr>
                  </a:outerShdw>
                </a:effectLst>
              </a:rPr>
              <a:t>الموارد المعدنية </a:t>
            </a:r>
            <a:endParaRPr lang="en-US"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8760"/>
            <a:ext cx="7467600" cy="5112568"/>
          </a:xfrm>
        </p:spPr>
        <p:txBody>
          <a:bodyPr>
            <a:normAutofit/>
          </a:bodyPr>
          <a:lstStyle/>
          <a:p>
            <a:pPr algn="justLow"/>
            <a:r>
              <a:rPr lang="ar-JO" sz="2400" dirty="0"/>
              <a:t>نستطيع المحافظة على الموارد المعدنية ، وتنمية استغلالها بعدة طرق منها : </a:t>
            </a:r>
            <a:endParaRPr lang="en-US" sz="2400" dirty="0"/>
          </a:p>
          <a:p>
            <a:pPr lvl="0" algn="justLow"/>
            <a:r>
              <a:rPr lang="ar-JO" sz="2400" dirty="0"/>
              <a:t>التدوير اعادة استخدام المواد والنفايات الصلبة والمعادن مرة اخرى دون اللجوء الة تصنعيها ، مما يقلل من استخدام المواد الخام الجديدة والحفاظ على البيئة من التلوث وتوفير الطاقة .</a:t>
            </a:r>
            <a:endParaRPr lang="en-US" sz="2400" dirty="0"/>
          </a:p>
          <a:p>
            <a:pPr lvl="0" algn="justLow"/>
            <a:r>
              <a:rPr lang="ar-JO" sz="2400" dirty="0"/>
              <a:t>اعادة استخدام بعض المعادن : اعادة تصنيع المواد والنفايات  الصلبة والمعادن بصورة جديدة ، مثل صهر الحديد الخردة ، واستخدامه في صناعة منتج جديد .</a:t>
            </a:r>
            <a:endParaRPr lang="en-US" sz="2400" dirty="0"/>
          </a:p>
          <a:p>
            <a:pPr lvl="0" algn="justLow"/>
            <a:r>
              <a:rPr lang="ar-JO" sz="2400" dirty="0"/>
              <a:t>استبدال المواد التي اصبحت اكثر ندرة بمواد اخرى ، فمثلاً يمكن استخدام الألمنيوم بديلاً عن النحاس في كثير من الاغراض ، فبينما يندر النحاس ، فان تراكمات </a:t>
            </a:r>
            <a:r>
              <a:rPr lang="ar-JO" sz="2400" dirty="0" err="1"/>
              <a:t>البوكسيت</a:t>
            </a:r>
            <a:r>
              <a:rPr lang="ar-JO" sz="2400" dirty="0"/>
              <a:t> والطين تحتوي على كمية من الالمنيوم اكبر مما يستطيع الناس استخدامه . </a:t>
            </a:r>
            <a:endParaRPr lang="en-US" sz="2400" dirty="0"/>
          </a:p>
        </p:txBody>
      </p:sp>
    </p:spTree>
    <p:extLst>
      <p:ext uri="{BB962C8B-B14F-4D97-AF65-F5344CB8AC3E}">
        <p14:creationId xmlns:p14="http://schemas.microsoft.com/office/powerpoint/2010/main" val="64965645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4036"/>
            <a:ext cx="4606906" cy="338898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789039"/>
            <a:ext cx="4536504" cy="25734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188640"/>
            <a:ext cx="3384376" cy="338437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3799468"/>
            <a:ext cx="3417127" cy="2563006"/>
          </a:xfrm>
          <a:prstGeom prst="rect">
            <a:avLst/>
          </a:prstGeom>
        </p:spPr>
      </p:pic>
    </p:spTree>
    <p:extLst>
      <p:ext uri="{BB962C8B-B14F-4D97-AF65-F5344CB8AC3E}">
        <p14:creationId xmlns:p14="http://schemas.microsoft.com/office/powerpoint/2010/main" val="15867117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123</TotalTime>
  <Words>598</Words>
  <Application>Microsoft Office PowerPoint</Application>
  <PresentationFormat>On-screen Show (4:3)</PresentationFormat>
  <Paragraphs>40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Adjacency</vt:lpstr>
      <vt:lpstr>الاستغلال الامثل للموارد الطبيعية </vt:lpstr>
      <vt:lpstr>العوامل المؤثرة في استغلال الموارد الطبيعية</vt:lpstr>
      <vt:lpstr>PowerPoint Presentation</vt:lpstr>
      <vt:lpstr>مؤشرات الأمثل للموارد الطبيعية </vt:lpstr>
      <vt:lpstr>PowerPoint Presentation</vt:lpstr>
      <vt:lpstr>الموارد المائية </vt:lpstr>
      <vt:lpstr>PowerPoint Presentation</vt:lpstr>
      <vt:lpstr>الموارد المعدنية </vt:lpstr>
      <vt:lpstr>PowerPoint Presentation</vt:lpstr>
      <vt:lpstr>مصادر الطاقة</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cp:revision>
  <dcterms:created xsi:type="dcterms:W3CDTF">2017-03-06T08:56:01Z</dcterms:created>
  <dcterms:modified xsi:type="dcterms:W3CDTF">2017-03-06T15:54:19Z</dcterms:modified>
</cp:coreProperties>
</file>